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2" r:id="rId3"/>
    <p:sldId id="273" r:id="rId4"/>
    <p:sldId id="274" r:id="rId5"/>
    <p:sldId id="275" r:id="rId6"/>
    <p:sldId id="276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7" r:id="rId20"/>
    <p:sldId id="278" r:id="rId21"/>
    <p:sldId id="279" r:id="rId22"/>
    <p:sldId id="280" r:id="rId23"/>
    <p:sldId id="258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90" r:id="rId32"/>
    <p:sldId id="288" r:id="rId33"/>
    <p:sldId id="292" r:id="rId34"/>
    <p:sldId id="293" r:id="rId35"/>
    <p:sldId id="294" r:id="rId36"/>
    <p:sldId id="295" r:id="rId37"/>
    <p:sldId id="259" r:id="rId38"/>
    <p:sldId id="296" r:id="rId39"/>
    <p:sldId id="297" r:id="rId40"/>
    <p:sldId id="298" r:id="rId4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8AFDE-AA8C-4779-9194-0D24FF0C2C0D}" type="datetimeFigureOut">
              <a:rPr lang="sl-SI" smtClean="0"/>
              <a:t>25. 05. 2023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94364-2CFB-484E-809F-DE66AD88DE0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797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AF31D0-FA3C-47D3-9CD3-F3AD9F6804DE}" type="slidenum">
              <a:rPr lang="sl-SI" altLang="sl-SI"/>
              <a:pPr eaLnBrk="1" hangingPunct="1"/>
              <a:t>21</a:t>
            </a:fld>
            <a:endParaRPr lang="sl-SI" altLang="sl-SI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57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E195B-FB74-4EE1-928A-0D78F57AEFEA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011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D28D-8483-49F7-BDAE-DABC2E15E215}" type="datetimeFigureOut">
              <a:rPr lang="sl-SI" smtClean="0"/>
              <a:t>25. 05. 2023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DC03-6C1E-4939-A5DD-BBF7C944E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585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D28D-8483-49F7-BDAE-DABC2E15E215}" type="datetimeFigureOut">
              <a:rPr lang="sl-SI" smtClean="0"/>
              <a:t>25. 05. 2023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DC03-6C1E-4939-A5DD-BBF7C944E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5924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D28D-8483-49F7-BDAE-DABC2E15E215}" type="datetimeFigureOut">
              <a:rPr lang="sl-SI" smtClean="0"/>
              <a:t>25. 05. 2023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DC03-6C1E-4939-A5DD-BBF7C944E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8275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D28D-8483-49F7-BDAE-DABC2E15E215}" type="datetimeFigureOut">
              <a:rPr lang="sl-SI" smtClean="0"/>
              <a:t>25. 05. 2023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DC03-6C1E-4939-A5DD-BBF7C944E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142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D28D-8483-49F7-BDAE-DABC2E15E215}" type="datetimeFigureOut">
              <a:rPr lang="sl-SI" smtClean="0"/>
              <a:t>25. 05. 2023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DC03-6C1E-4939-A5DD-BBF7C944E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987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D28D-8483-49F7-BDAE-DABC2E15E215}" type="datetimeFigureOut">
              <a:rPr lang="sl-SI" smtClean="0"/>
              <a:t>25. 05. 2023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DC03-6C1E-4939-A5DD-BBF7C944E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384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D28D-8483-49F7-BDAE-DABC2E15E215}" type="datetimeFigureOut">
              <a:rPr lang="sl-SI" smtClean="0"/>
              <a:t>25. 05. 2023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DC03-6C1E-4939-A5DD-BBF7C944E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6400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D28D-8483-49F7-BDAE-DABC2E15E215}" type="datetimeFigureOut">
              <a:rPr lang="sl-SI" smtClean="0"/>
              <a:t>25. 05. 2023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DC03-6C1E-4939-A5DD-BBF7C944E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582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D28D-8483-49F7-BDAE-DABC2E15E215}" type="datetimeFigureOut">
              <a:rPr lang="sl-SI" smtClean="0"/>
              <a:t>25. 05. 2023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DC03-6C1E-4939-A5DD-BBF7C944E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4801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D28D-8483-49F7-BDAE-DABC2E15E215}" type="datetimeFigureOut">
              <a:rPr lang="sl-SI" smtClean="0"/>
              <a:t>25. 05. 2023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DC03-6C1E-4939-A5DD-BBF7C944E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434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D28D-8483-49F7-BDAE-DABC2E15E215}" type="datetimeFigureOut">
              <a:rPr lang="sl-SI" smtClean="0"/>
              <a:t>25. 05. 2023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DC03-6C1E-4939-A5DD-BBF7C944E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172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0D28D-8483-49F7-BDAE-DABC2E15E215}" type="datetimeFigureOut">
              <a:rPr lang="sl-SI" smtClean="0"/>
              <a:t>25. 05. 2023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8DC03-6C1E-4939-A5DD-BBF7C944EB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514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Preverjanje znanja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Slikovne priloge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9298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 descr="https://news.cgtn.com/news/3d3d774e77417a4d32457a6333566d54/img/a0612f17caa14ccb850315fa0f8a4c37/a0612f17caa14ccb850315fa0f8a4c3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2" y="365125"/>
            <a:ext cx="10427368" cy="62121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66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32" y="0"/>
            <a:ext cx="12072668" cy="681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8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 descr="Zgradba bakterij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802" y="205371"/>
            <a:ext cx="9646081" cy="640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14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 descr="https://s3-us-west-2.amazonaws.com/courses-images/wp-content/uploads/sites/1223/2017/01/24230332/Figure_19_02_0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58" y="0"/>
            <a:ext cx="11690684" cy="6872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79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 descr="https://arctickingdom.com/wp-content/uploads/2016/10/MG_362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10" y="173289"/>
            <a:ext cx="11716101" cy="6684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41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 descr="https://i.ytimg.com/vi/TdQ_SA1JCs4/maxresdefaul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59" y="134603"/>
            <a:ext cx="11311394" cy="6394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76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 descr="http://sciencept2dqtr.yolasite.com/resources/diversity_genetic_variatio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73" y="365125"/>
            <a:ext cx="7660574" cy="6323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 descr="Animals Fight For Food - Lions Steal Impala From Leopard - Lion Vs Leopard  - Leopard Vs Impala - YouTub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54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202" y="107943"/>
            <a:ext cx="11149534" cy="675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Raznolikost osebkov v populaciji (</a:t>
            </a:r>
            <a:r>
              <a:rPr lang="sl-SI" dirty="0" err="1"/>
              <a:t>učb</a:t>
            </a:r>
            <a:r>
              <a:rPr lang="sl-SI" dirty="0"/>
              <a:t>. 70 – 71)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8870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Začetki življenja</a:t>
            </a:r>
            <a:endParaRPr lang="sl-SI" dirty="0"/>
          </a:p>
        </p:txBody>
      </p:sp>
      <p:pic>
        <p:nvPicPr>
          <p:cNvPr id="4" name="Označba mesta vsebine 3" descr="Rezultat iskanja slik za Spontaneous generatio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817" y="1825625"/>
            <a:ext cx="6694366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046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Rezultat iskanja slik za shells of snai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300953"/>
            <a:ext cx="8742729" cy="655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642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008439" y="765176"/>
            <a:ext cx="5978525" cy="15696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altLang="sl-SI" sz="2400" b="1" dirty="0">
                <a:latin typeface="Comic Sans MS" panose="030F0702030302020204" pitchFamily="66" charset="0"/>
              </a:rPr>
              <a:t>OSEBEK</a:t>
            </a:r>
            <a:r>
              <a:rPr lang="sl-SI" altLang="sl-SI" sz="2400" dirty="0">
                <a:latin typeface="Comic Sans MS" panose="030F0702030302020204" pitchFamily="66" charset="0"/>
              </a:rPr>
              <a:t> – vsako POSAMEZNO živo bitje, ki se vsaj malo loči od drugega živega bitja (Luka, Rene, samica medveda).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774826" y="4365625"/>
            <a:ext cx="7489825" cy="1974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altLang="sl-SI" sz="2400" b="1" dirty="0">
                <a:latin typeface="Comic Sans MS" panose="030F0702030302020204" pitchFamily="66" charset="0"/>
              </a:rPr>
              <a:t>VRSTA</a:t>
            </a:r>
            <a:r>
              <a:rPr lang="sl-SI" altLang="sl-SI" sz="2400" dirty="0">
                <a:latin typeface="Comic Sans MS" panose="030F0702030302020204" pitchFamily="66" charset="0"/>
              </a:rPr>
              <a:t> – sestavljajo vsi osebki, ki se lahko v naravnih razmerah med sabo </a:t>
            </a:r>
            <a:r>
              <a:rPr lang="sl-SI" altLang="sl-SI" sz="2400" b="1" dirty="0">
                <a:latin typeface="Comic Sans MS" panose="030F0702030302020204" pitchFamily="66" charset="0"/>
              </a:rPr>
              <a:t>uspešno plodili</a:t>
            </a:r>
            <a:r>
              <a:rPr lang="sl-SI" altLang="sl-SI" sz="2400" dirty="0">
                <a:latin typeface="Comic Sans MS" panose="030F0702030302020204" pitchFamily="66" charset="0"/>
              </a:rPr>
              <a:t> in imeli enako </a:t>
            </a:r>
            <a:r>
              <a:rPr lang="sl-SI" altLang="sl-SI" sz="2400" b="1" dirty="0">
                <a:latin typeface="Comic Sans MS" panose="030F0702030302020204" pitchFamily="66" charset="0"/>
              </a:rPr>
              <a:t>plodne potomce </a:t>
            </a:r>
            <a:r>
              <a:rPr lang="sl-SI" altLang="sl-SI" sz="2400" dirty="0">
                <a:latin typeface="Comic Sans MS" panose="030F0702030302020204" pitchFamily="66" charset="0"/>
              </a:rPr>
              <a:t>(npr. rjavi medved, grizli, </a:t>
            </a:r>
            <a:r>
              <a:rPr lang="sl-SI" altLang="sl-SI" sz="2400" dirty="0" err="1">
                <a:latin typeface="Comic Sans MS" panose="030F0702030302020204" pitchFamily="66" charset="0"/>
              </a:rPr>
              <a:t>kodijak</a:t>
            </a:r>
            <a:r>
              <a:rPr lang="sl-SI" altLang="sl-SI" sz="2400" dirty="0">
                <a:latin typeface="Comic Sans MS" panose="030F0702030302020204" pitchFamily="66" charset="0"/>
              </a:rPr>
              <a:t> so ista vrsta).</a:t>
            </a:r>
            <a:r>
              <a:rPr lang="sl-SI" altLang="sl-SI" dirty="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sl-SI" altLang="sl-SI" dirty="0">
              <a:latin typeface="Comic Sans MS" panose="030F0702030302020204" pitchFamily="66" charset="0"/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847850" y="2636838"/>
            <a:ext cx="6624638" cy="1562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altLang="sl-SI" sz="2400" b="1" dirty="0">
                <a:latin typeface="Comic Sans MS" panose="030F0702030302020204" pitchFamily="66" charset="0"/>
              </a:rPr>
              <a:t>POPULACIJA</a:t>
            </a:r>
            <a:r>
              <a:rPr lang="sl-SI" altLang="sl-SI" sz="2400" dirty="0">
                <a:latin typeface="Comic Sans MS" panose="030F0702030302020204" pitchFamily="66" charset="0"/>
              </a:rPr>
              <a:t> – skupina osebkov iste vrste, ki </a:t>
            </a:r>
            <a:r>
              <a:rPr lang="sl-SI" altLang="sl-SI" sz="2400" b="1" dirty="0">
                <a:latin typeface="Comic Sans MS" panose="030F0702030302020204" pitchFamily="66" charset="0"/>
              </a:rPr>
              <a:t>sočasno živi na istem prostoru </a:t>
            </a:r>
            <a:r>
              <a:rPr lang="sl-SI" altLang="sl-SI" sz="2400" dirty="0">
                <a:latin typeface="Comic Sans MS" panose="030F0702030302020204" pitchFamily="66" charset="0"/>
              </a:rPr>
              <a:t>in se</a:t>
            </a:r>
            <a:r>
              <a:rPr lang="sl-SI" altLang="sl-SI" sz="2400" b="1" dirty="0">
                <a:latin typeface="Comic Sans MS" panose="030F0702030302020204" pitchFamily="66" charset="0"/>
              </a:rPr>
              <a:t> med seboj razmnožuje </a:t>
            </a:r>
            <a:r>
              <a:rPr lang="sl-SI" altLang="sl-SI" sz="2400" dirty="0">
                <a:latin typeface="Comic Sans MS" panose="030F0702030302020204" pitchFamily="66" charset="0"/>
              </a:rPr>
              <a:t> (npr. populacija rjavega medveda na kočevskem).</a:t>
            </a:r>
          </a:p>
        </p:txBody>
      </p:sp>
      <p:pic>
        <p:nvPicPr>
          <p:cNvPr id="307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030" y="561976"/>
            <a:ext cx="2517409" cy="188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12" y="1939926"/>
            <a:ext cx="2469337" cy="24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zultat iskanja slik za rjavi medv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552" y="4455536"/>
            <a:ext cx="2899925" cy="213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89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 animBg="1"/>
      <p:bldP spid="133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37511"/>
          </a:xfrm>
        </p:spPr>
        <p:txBody>
          <a:bodyPr/>
          <a:lstStyle/>
          <a:p>
            <a:r>
              <a:rPr lang="sl-SI" dirty="0"/>
              <a:t>Umetni izbor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 descr="https://chondropaw.com/wp-content/uploads/2017/04/dogs-from-wol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2259874"/>
            <a:ext cx="9044259" cy="3954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931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Prilagoditve organizmov na okolje – primer lisice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 descr="https://img-9gag-fun.9cache.com/photo/amP8qyj_46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35" y="2113934"/>
            <a:ext cx="6252920" cy="474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330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39362" y="3742471"/>
            <a:ext cx="9144000" cy="2387600"/>
          </a:xfrm>
        </p:spPr>
        <p:txBody>
          <a:bodyPr>
            <a:normAutofit/>
          </a:bodyPr>
          <a:lstStyle/>
          <a:p>
            <a:r>
              <a:rPr lang="sl-SI" cap="all" dirty="0"/>
              <a:t>Skrito sorodstvo</a:t>
            </a:r>
            <a:r>
              <a:rPr lang="sl-SI" dirty="0"/>
              <a:t/>
            </a:r>
            <a:br>
              <a:rPr lang="sl-SI" dirty="0"/>
            </a:br>
            <a:r>
              <a:rPr lang="sl-SI" sz="4000" dirty="0"/>
              <a:t>(podobnosti znotraj skupin organizmov)</a:t>
            </a:r>
          </a:p>
        </p:txBody>
      </p:sp>
      <p:pic>
        <p:nvPicPr>
          <p:cNvPr id="1026" name="Picture 2" descr="https://cdn.britannica.com/46/93546-050-597FCB04/groups-vertebrates-amphibians-fishes-reptiles-mammals-bir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08" y="722176"/>
            <a:ext cx="6507240" cy="325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880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Skupen evolucijski izvor - Homologija</a:t>
            </a:r>
            <a:endParaRPr lang="sl-SI" dirty="0"/>
          </a:p>
        </p:txBody>
      </p:sp>
      <p:pic>
        <p:nvPicPr>
          <p:cNvPr id="2058" name="Picture 10" descr="https://lh4.ggpht.com/-SnS97dYReoI/UZyQyMpv9ZI/AAAAAAAAGXM/_j2xoIjfeMA/w1200-h630-p-k-no-nu/homologous%252520structure_thumb%25255B6%25255D.gif?imgmax=8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645" y="1935448"/>
            <a:ext cx="7998709" cy="417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880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Slika 1">
            <a:extLst>
              <a:ext uri="{FF2B5EF4-FFF2-40B4-BE49-F238E27FC236}">
                <a16:creationId xmlns:a16="http://schemas.microsoft.com/office/drawing/2014/main" id="{6349D49D-2555-40D5-BFBF-6C489540AC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7" y="2460523"/>
            <a:ext cx="5260258" cy="394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Človeško okostje v naravni velikosti 170 cm | Balabim.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342" y="82590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40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Homologija pri semenkah – organ list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 flipH="1">
            <a:off x="637432" y="1690688"/>
            <a:ext cx="7677227" cy="2338526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3076" name="Picture 4" descr="https://permakulturniki.files.wordpress.com/2011/01/trobentica_sh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44" y="1690688"/>
            <a:ext cx="3378413" cy="253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eli (gorski) javor - Urba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90" y="1521758"/>
            <a:ext cx="3485470" cy="261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isa (rod) - Wikipedija, prosta enciklopedi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4" y="4740420"/>
            <a:ext cx="22860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or -- Enciklopedija rastlin -- Farmed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307" y="4369559"/>
            <a:ext cx="2504493" cy="250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reprostost.si/wp-content/uploads/2020/04/List-bukve-Pravok1-scal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42" y="4496609"/>
            <a:ext cx="3566466" cy="236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4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Razvoj zarodkov </a:t>
            </a:r>
            <a:r>
              <a:rPr lang="sl-SI" dirty="0" smtClean="0"/>
              <a:t>vretenčarjev – skrito sorodstvo vretenčarjev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432" y="1596115"/>
            <a:ext cx="7794232" cy="516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2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Primer rakov </a:t>
            </a:r>
            <a:r>
              <a:rPr lang="sl-SI" dirty="0" smtClean="0"/>
              <a:t>vitičnjakov – skrito sorodstvo rakov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122" name="Picture 2" descr="https://images.immediate.co.uk/production/volatile/sites/30/2020/02/Crab-body-7f9ae78.jpg?quality=90&amp;resize=550%2C5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0594" y="4328372"/>
            <a:ext cx="2272937" cy="206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thumb/7/72/Chthamalus_stellatus.jpg/1280px-Chthamalus_stellat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7314" y="4053872"/>
            <a:ext cx="3185882" cy="212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delovni li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5130" name="Picture 10" descr="https://upload.wikimedia.org/wikipedia/commons/thumb/5/5c/Entenmuscheln.jpg/800px-Entenmuschel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434" y="1496501"/>
            <a:ext cx="4719484" cy="511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57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 descr="prenos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2113526"/>
            <a:ext cx="10402530" cy="419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03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Podobno vendar ne sorodno - Analogija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33" y="2642572"/>
            <a:ext cx="6902091" cy="320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16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Fosili, živi fosili in vmesni členi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193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Večja izumrtja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250 milijonov let nazaj je prišlo do največjega izumrtja na prehodu iz perma v trias. Izumrlo naj bi 54% vseh kopenskih vrst in kar 96% vseh morskih vrst iz plitvega obalnega pasa</a:t>
            </a:r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65 milijonov let nazaj naj bi prišlo do izumrtja dinozavrov in amonitov.</a:t>
            </a:r>
          </a:p>
          <a:p>
            <a:pPr marL="0" indent="0">
              <a:buNone/>
            </a:pPr>
            <a:r>
              <a:rPr lang="sl-SI" dirty="0" smtClean="0"/>
              <a:t>Amoniti so izumrli glavonožci, kamor danes uvrščamo hobotnice, lignje in sipe.</a:t>
            </a:r>
            <a:endParaRPr lang="sl-SI" dirty="0"/>
          </a:p>
        </p:txBody>
      </p:sp>
      <p:pic>
        <p:nvPicPr>
          <p:cNvPr id="4" name="Slika 3" descr="Amoniti - draví pravěcí hlavonožc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805" y="5140712"/>
            <a:ext cx="2546195" cy="171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5" y="5140712"/>
            <a:ext cx="2468470" cy="1717288"/>
          </a:xfrm>
          <a:prstGeom prst="rect">
            <a:avLst/>
          </a:prstGeom>
        </p:spPr>
      </p:pic>
      <p:pic>
        <p:nvPicPr>
          <p:cNvPr id="6" name="Slik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2609850"/>
            <a:ext cx="1393546" cy="1611630"/>
          </a:xfrm>
          <a:prstGeom prst="rect">
            <a:avLst/>
          </a:prstGeom>
        </p:spPr>
      </p:pic>
      <p:pic>
        <p:nvPicPr>
          <p:cNvPr id="7" name="Slika 6" descr="Fossils of Giant Sea Scorpion Found in China | Sci.New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190" y="185207"/>
            <a:ext cx="1292256" cy="1685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80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scan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2889250"/>
            <a:ext cx="5335587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mtClean="0"/>
              <a:t>Kako določimo starost fosilov?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96975"/>
            <a:ext cx="8229600" cy="4929188"/>
          </a:xfrm>
        </p:spPr>
        <p:txBody>
          <a:bodyPr/>
          <a:lstStyle/>
          <a:p>
            <a:pPr eaLnBrk="1" hangingPunct="1"/>
            <a:r>
              <a:rPr lang="sl-SI" altLang="sl-SI" sz="2600"/>
              <a:t>Z razpolovno dobo izotopov radioaktivnih elementov</a:t>
            </a:r>
          </a:p>
          <a:p>
            <a:pPr eaLnBrk="1" hangingPunct="1"/>
            <a:r>
              <a:rPr lang="sl-SI" altLang="sl-SI" sz="2600"/>
              <a:t>S pomočjo vodilnih okamnin – to so ostanki organizmov, ki so živeli samo v točno določenem biološkem obdobju.</a:t>
            </a:r>
          </a:p>
        </p:txBody>
      </p:sp>
    </p:spTree>
    <p:extLst>
      <p:ext uri="{BB962C8B-B14F-4D97-AF65-F5344CB8AC3E}">
        <p14:creationId xmlns:p14="http://schemas.microsoft.com/office/powerpoint/2010/main" val="391778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slov 1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1641475"/>
          </a:xfrm>
        </p:spPr>
        <p:txBody>
          <a:bodyPr/>
          <a:lstStyle/>
          <a:p>
            <a:r>
              <a:rPr lang="sl-SI" altLang="sl-SI" smtClean="0"/>
              <a:t>Oglejte si naslednje organizme na internetu za domačo nalogo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2060576"/>
            <a:ext cx="7308850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013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Evolucija človeka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4" descr="rodovnik člove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169" y="1307690"/>
            <a:ext cx="5863786" cy="555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282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972" y="130748"/>
            <a:ext cx="5877745" cy="64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77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/>
          <p:nvPr/>
        </p:nvPicPr>
        <p:blipFill>
          <a:blip r:embed="rId2"/>
          <a:stretch>
            <a:fillRect/>
          </a:stretch>
        </p:blipFill>
        <p:spPr>
          <a:xfrm>
            <a:off x="3352800" y="1825625"/>
            <a:ext cx="5628527" cy="450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55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Evolution of Man/Homo habi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60" y="195401"/>
            <a:ext cx="2528631" cy="32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o erectus: Early humans were able to speak and crossed sea on boats,  expert claims | The Independent | The Independen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247" y="195401"/>
            <a:ext cx="3611179" cy="361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history: a man from Neanderthal (Neanderthal or Neanderthal: Homo sapiens),  under the snow, perch on a rock looks at the horizon. Drawing by Alessandro  Lonat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252" y="229623"/>
            <a:ext cx="2774613" cy="39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uka Doncic | Dallas Mavericks | NBA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520" y="2864448"/>
            <a:ext cx="3993638" cy="291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6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Sistematika 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30" y="1690688"/>
            <a:ext cx="11845488" cy="476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97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15" y="559589"/>
            <a:ext cx="5297170" cy="605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296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/>
          <p:nvPr/>
        </p:nvPicPr>
        <p:blipFill>
          <a:blip r:embed="rId2"/>
          <a:stretch>
            <a:fillRect/>
          </a:stretch>
        </p:blipFill>
        <p:spPr>
          <a:xfrm>
            <a:off x="2330245" y="631773"/>
            <a:ext cx="7265547" cy="597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6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Začetki življenja (učbenik stran 58-61)</a:t>
            </a:r>
          </a:p>
          <a:p>
            <a:r>
              <a:rPr lang="sl-SI" dirty="0"/>
              <a:t> </a:t>
            </a:r>
          </a:p>
          <a:p>
            <a:r>
              <a:rPr lang="sl-SI" dirty="0"/>
              <a:t>Navodilo: samostojno odgovori na spodnja vprašanja v celih stavkih v zvezek. Pomagaš si lahko z učbenikom in internetom.</a:t>
            </a:r>
          </a:p>
          <a:p>
            <a:pPr lvl="0"/>
            <a:r>
              <a:rPr lang="sl-SI" dirty="0"/>
              <a:t>Kakšne so bile prvotne razmere za začetek življenja ob nastanku Zemlje?</a:t>
            </a:r>
          </a:p>
          <a:p>
            <a:pPr lvl="0"/>
            <a:r>
              <a:rPr lang="sl-SI" dirty="0"/>
              <a:t>Kaj je to ozonska plast in kaj nam nudi?</a:t>
            </a:r>
          </a:p>
          <a:p>
            <a:pPr lvl="0"/>
            <a:r>
              <a:rPr lang="sl-SI" dirty="0"/>
              <a:t>Kaj je to </a:t>
            </a:r>
            <a:r>
              <a:rPr lang="sl-SI" dirty="0" err="1"/>
              <a:t>prajuha</a:t>
            </a:r>
            <a:r>
              <a:rPr lang="sl-SI" dirty="0"/>
              <a:t>?</a:t>
            </a:r>
          </a:p>
          <a:p>
            <a:pPr lvl="0"/>
            <a:r>
              <a:rPr lang="sl-SI" dirty="0"/>
              <a:t>Kakšne so lahko pozitivne in kakšne negativne posledice padcev meteoritov za nastanek življenja na Zemlji po nekaterih teorijah?</a:t>
            </a:r>
          </a:p>
          <a:p>
            <a:pPr lvl="0"/>
            <a:r>
              <a:rPr lang="sl-SI" dirty="0"/>
              <a:t>Kako naj bi nastali prvi enocelični organizmi, oziroma njihovi predniki? Poskusi narisati ta prva bitja!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5709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Darwin njegovo potovanje</a:t>
            </a:r>
            <a:endParaRPr lang="sl-SI" dirty="0"/>
          </a:p>
        </p:txBody>
      </p:sp>
      <p:pic>
        <p:nvPicPr>
          <p:cNvPr id="4" name="Označba mesta vsebine 3"/>
          <p:cNvPicPr>
            <a:picLocks noGrp="1"/>
          </p:cNvPicPr>
          <p:nvPr>
            <p:ph idx="1"/>
          </p:nvPr>
        </p:nvPicPr>
        <p:blipFill rotWithShape="1">
          <a:blip r:embed="rId2"/>
          <a:srcRect l="60792" t="34909" r="5934" b="19640"/>
          <a:stretch/>
        </p:blipFill>
        <p:spPr bwMode="auto">
          <a:xfrm>
            <a:off x="904733" y="1825625"/>
            <a:ext cx="10382533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3392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Mehanizmi evolucije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8176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Picture 4" descr="https://s3-assets.eastidahonews.com/wp-content/uploads/2015/09/14100221/27dbc36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909632" y="365125"/>
            <a:ext cx="10444168" cy="640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66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 descr="https://i.dailymail.co.uk/i/pix/2017/09/25/14/44B4257E00000578-4917860-image-m-105_150634773327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21" y="0"/>
            <a:ext cx="5775158" cy="6513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4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365</Words>
  <Application>Microsoft Office PowerPoint</Application>
  <PresentationFormat>Širokozaslonsko</PresentationFormat>
  <Paragraphs>40</Paragraphs>
  <Slides>40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Officeova tema</vt:lpstr>
      <vt:lpstr>Preverjanje znanja</vt:lpstr>
      <vt:lpstr>Začetki življenja</vt:lpstr>
      <vt:lpstr>PowerPointova predstavitev</vt:lpstr>
      <vt:lpstr>PowerPointova predstavitev</vt:lpstr>
      <vt:lpstr>PowerPointova predstavitev</vt:lpstr>
      <vt:lpstr>Darwin njegovo potovanje</vt:lpstr>
      <vt:lpstr>Mehanizmi evolucije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Raznolikost osebkov v populaciji (učb. 70 – 71)</vt:lpstr>
      <vt:lpstr>PowerPointova predstavitev</vt:lpstr>
      <vt:lpstr>PowerPointova predstavitev</vt:lpstr>
      <vt:lpstr>Umetni izbor</vt:lpstr>
      <vt:lpstr>Prilagoditve organizmov na okolje – primer lisice</vt:lpstr>
      <vt:lpstr>Skrito sorodstvo (podobnosti znotraj skupin organizmov)</vt:lpstr>
      <vt:lpstr>Skupen evolucijski izvor - Homologija</vt:lpstr>
      <vt:lpstr>PowerPointova predstavitev</vt:lpstr>
      <vt:lpstr>Homologija pri semenkah – organ list</vt:lpstr>
      <vt:lpstr>Razvoj zarodkov vretenčarjev – skrito sorodstvo vretenčarjev</vt:lpstr>
      <vt:lpstr>Primer rakov vitičnjakov – skrito sorodstvo rakov</vt:lpstr>
      <vt:lpstr>Podobno vendar ne sorodno - Analogija</vt:lpstr>
      <vt:lpstr>Fosili, živi fosili in vmesni členi</vt:lpstr>
      <vt:lpstr>Večja izumrtja</vt:lpstr>
      <vt:lpstr>Kako določimo starost fosilov?</vt:lpstr>
      <vt:lpstr>Oglejte si naslednje organizme na internetu za domačo nalogo</vt:lpstr>
      <vt:lpstr>Evolucija človeka</vt:lpstr>
      <vt:lpstr>PowerPointova predstavitev</vt:lpstr>
      <vt:lpstr>PowerPointova predstavitev</vt:lpstr>
      <vt:lpstr>PowerPointova predstavitev</vt:lpstr>
      <vt:lpstr>Sistematika  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Preverjanje znanja</dc:title>
  <dc:creator>Uporabnik sistema Windows</dc:creator>
  <cp:lastModifiedBy>Uporabnik sistema Windows</cp:lastModifiedBy>
  <cp:revision>8</cp:revision>
  <dcterms:created xsi:type="dcterms:W3CDTF">2023-05-25T07:13:57Z</dcterms:created>
  <dcterms:modified xsi:type="dcterms:W3CDTF">2023-05-25T07:37:01Z</dcterms:modified>
</cp:coreProperties>
</file>